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58" r:id="rId5"/>
    <p:sldId id="259" r:id="rId6"/>
    <p:sldId id="260" r:id="rId7"/>
    <p:sldId id="261" r:id="rId8"/>
    <p:sldId id="280" r:id="rId9"/>
    <p:sldId id="284" r:id="rId10"/>
    <p:sldId id="262" r:id="rId11"/>
    <p:sldId id="270" r:id="rId12"/>
    <p:sldId id="271" r:id="rId13"/>
    <p:sldId id="274" r:id="rId14"/>
    <p:sldId id="278" r:id="rId15"/>
    <p:sldId id="282" r:id="rId16"/>
    <p:sldId id="285" r:id="rId17"/>
    <p:sldId id="281" r:id="rId18"/>
    <p:sldId id="272" r:id="rId19"/>
    <p:sldId id="267" r:id="rId20"/>
    <p:sldId id="268" r:id="rId21"/>
    <p:sldId id="269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526"/>
    <a:srgbClr val="A6192E"/>
    <a:srgbClr val="F8CBAD"/>
    <a:srgbClr val="DAE3F3"/>
    <a:srgbClr val="184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A3E25-1E9C-4654-85C4-87B8E4554E1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FCDF6-701F-4A64-AAEE-9707B416F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8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1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1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FCDF6-701F-4A64-AAEE-9707B416F5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6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4295-13D5-80DE-7F70-0D5030954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DAAB4-AE1B-6738-D90D-D01BB492C4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BF0A-045D-924E-0BDA-EAA7E055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A631-7164-4EC8-B5F1-7AA3D52358AA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00A2C-6073-999E-8F5A-6A6F28298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4F892-D03C-590B-9D57-264CD06A2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1B7C-111B-80C4-71E6-5A63D7BE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F695A-9503-E89D-B3B0-FFE591ED3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3AA48-0A93-B9BC-BEC7-FDF940A4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9F8-313F-48C4-B682-6D283738F038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B3308-911D-E53F-BDD8-B88D8312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D3BE4-38AF-BE70-EBBC-7DD34FC3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56454-5421-F8A0-8CBE-0ED2D8B0D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97A3B-32AC-1EC8-9849-237E35890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A4B0-4AF4-581F-5A16-F0B19CF2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4F3FF-6011-4401-AB9F-F23B85EFB7C9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EBF43-5223-82B9-9BE8-13C0A464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4F0CB-EB7B-8672-3751-4BFF106D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26F8-581B-1579-A7E4-314599A5A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A389-5053-41BE-B129-94BA8046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60C63-F243-900D-04AE-A16FCEC7C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9078-4960-4AE4-8B69-EA284A5729E6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FA61E-3E86-E827-A421-3019987D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AABEA-A56B-3A99-5A4E-FC24B7FC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6E61-AEE3-68AF-C028-9F14D1033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70D61-8C57-743C-9255-5A8C4B56F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55D1C-AFCD-0D16-4361-B906A502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C4EFC-DEB8-45F3-9F91-962A9620AC3D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54A94-A62C-2921-F8F8-0B931A125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23C7-782C-77C5-1687-2946A198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636F-8225-0F43-B466-12F5A2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D5B3-202E-CBB9-8B7C-8DDDEC7CA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B81C-D066-2127-F511-A1B9AEC34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CB16A-9CF2-E204-54D4-380F4E65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612A7-DE4B-45D4-91F8-22354B995D5D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3A59E-5A0C-B5D8-248F-5F8DA245F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744B-0E1C-8FBD-C247-BEB3FC8B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CA5-D176-FCEE-790B-B20DFBFD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7B3F-3744-6AEF-75FB-3D410A7CB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A27D1-1B26-C048-DBF1-47A325EDD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9672A-FC93-38A7-9403-8E686CC50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5E8E7-BAC7-B752-0060-CE10E3C5D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73529-43CE-1C91-D9E7-493DFFFE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31884-C79E-4BBA-BA4D-51B27C10D660}" type="datetime1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91983-14A9-BEAF-D782-3BC46CD1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A021A-2D76-1661-B79F-8A7BAFEE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9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3FED-E1E6-07FA-DC7E-9DAC2A13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74FC7-AD90-BC3E-DD6F-357EB67B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8D2F4-8B6E-4AC8-8BC6-7A4AEFA18CFF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167E9-A9A4-FDBF-2960-990AC82A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C9366-B87E-AB27-ED3B-176B014B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37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6AA1C-5DA3-0D6F-0020-4E0047D6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B2608-49E7-46C5-954A-DF8DB0B04A87}" type="datetime1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46790-207D-A768-E953-0DBCFCE2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1232D-F051-0D25-1E98-1E2343F3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7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248C-4E6B-B8A8-9B2C-12CA086C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E855-BA06-8EE8-1F06-69949649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1D9AC-1EC3-225A-8CC7-706A20961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2DAC-28AF-555F-1C0F-340200FD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5140F-2C29-481C-8DEA-80AE9031021C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447E5-15CE-1107-F12C-A24310C0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09E4C-41A8-24FC-1AD9-2BCC4EF9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8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BDFC-1C08-87BA-6792-4D898934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AFB0-3455-2DB5-DCEC-D63C0D79C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909FA-6058-3365-83B6-2D28A9779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189D4-FFB0-BEC9-9683-C58340EE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8C0E5-E62A-405D-B1BF-5392081D643E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F8176-2AAF-CAF2-F0A6-64AE4C3D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BD806-5160-0B2F-864F-E6C7CA526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0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BD19D-0354-F80C-DE0E-C8A7E112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7FDE2-E958-8F2A-E3ED-44445F0F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BAA6-FA1D-304C-D585-E6FD75301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C512-9DB7-41C2-9892-2C87C0A74354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C1C-C1DF-1FFC-6DF5-64136FDAD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86FE1-295F-7E73-9A23-6914AAA1E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7A321-101A-4A33-BE71-766CCCDDC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4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oogle.github.io/mediapipe/solutions/face_detection.html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#face-detection-mod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epowerfuldeez/facemesh.pytorch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753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1.06753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paper/joint-voxel-and-coordinate-regression-for" TargetMode="External"/><Relationship Id="rId2" Type="http://schemas.openxmlformats.org/officeDocument/2006/relationships/hyperlink" Target="https://bmvc2019.org/wp-content/uploads/papers/0772-pap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FaceSynthetics" TargetMode="External"/><Relationship Id="rId2" Type="http://schemas.openxmlformats.org/officeDocument/2006/relationships/hyperlink" Target="http://www.cbsr.ia.ac.cn/users/xiangyuzhu/projects/3DDFA/main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face_mesh.html" TargetMode="External"/><Relationship Id="rId2" Type="http://schemas.openxmlformats.org/officeDocument/2006/relationships/hyperlink" Target="https://arxiv.org/pdf/1801.09242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5B6F-E983-E6A3-131B-F9C4AC79D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9519"/>
            <a:ext cx="9144000" cy="155923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Facial Landmarks Detection with Synthetic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41AF5-FAD9-3619-ED54-D52D83051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77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CMPT 732-G200 Project Milestone</a:t>
            </a:r>
          </a:p>
          <a:p>
            <a:r>
              <a:rPr lang="en-US" dirty="0"/>
              <a:t>Chaoyi Hu</a:t>
            </a:r>
          </a:p>
          <a:p>
            <a:r>
              <a:rPr lang="en-US" dirty="0"/>
              <a:t>Student # 301559775</a:t>
            </a:r>
          </a:p>
          <a:p>
            <a:r>
              <a:rPr lang="en-US" dirty="0"/>
              <a:t>Nov 14,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276284-D6E9-6C47-102D-DE8CF323739F}"/>
              </a:ext>
            </a:extLst>
          </p:cNvPr>
          <p:cNvCxnSpPr>
            <a:cxnSpLocks/>
          </p:cNvCxnSpPr>
          <p:nvPr/>
        </p:nvCxnSpPr>
        <p:spPr>
          <a:xfrm>
            <a:off x="782320" y="3482337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C5396D-3AE9-C776-A95D-DFBB02E2BE40}"/>
              </a:ext>
            </a:extLst>
          </p:cNvPr>
          <p:cNvCxnSpPr>
            <a:cxnSpLocks/>
          </p:cNvCxnSpPr>
          <p:nvPr/>
        </p:nvCxnSpPr>
        <p:spPr>
          <a:xfrm>
            <a:off x="6487091" y="3502657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A9BA0D-42FA-EA93-232E-493CD69B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54D08-EBD3-A679-3788-8EB29308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10"/>
          <a:stretch/>
        </p:blipFill>
        <p:spPr>
          <a:xfrm>
            <a:off x="-10160" y="-64878"/>
            <a:ext cx="12202160" cy="69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482600" y="2052965"/>
            <a:ext cx="4170680" cy="449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Classic HOG feature combined with a linear classifier, an image pyramid, and sliding window detection scheme (</a:t>
            </a:r>
            <a:r>
              <a:rPr lang="en-US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dlib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implementation)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Slow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3448EA-E6CB-5B19-94C2-BD86FE089853}"/>
              </a:ext>
            </a:extLst>
          </p:cNvPr>
          <p:cNvSpPr txBox="1"/>
          <p:nvPr/>
        </p:nvSpPr>
        <p:spPr>
          <a:xfrm>
            <a:off x="5214619" y="5705812"/>
            <a:ext cx="6365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Avg time for face Detection:              131.67 </a:t>
            </a:r>
            <a:r>
              <a:rPr lang="en-US" sz="2000" dirty="0" err="1"/>
              <a:t>ms</a:t>
            </a:r>
            <a:r>
              <a:rPr lang="en-US" sz="2000" dirty="0"/>
              <a:t> per frame</a:t>
            </a:r>
          </a:p>
          <a:p>
            <a:r>
              <a:rPr lang="en-US" sz="2000" b="1" dirty="0">
                <a:solidFill>
                  <a:srgbClr val="A6192E"/>
                </a:solidFill>
              </a:rPr>
              <a:t>Avg processing rate:                            7.29 FPS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C07A89-858E-46C8-29E8-BF832EEA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1964672"/>
            <a:ext cx="6449060" cy="36899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0669F1-3E3C-00B4-C8D9-6038EAD7B6C2}"/>
              </a:ext>
            </a:extLst>
          </p:cNvPr>
          <p:cNvSpPr txBox="1"/>
          <p:nvPr/>
        </p:nvSpPr>
        <p:spPr>
          <a:xfrm>
            <a:off x="370771" y="64356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http://dlib.net/face_detector.py.html</a:t>
            </a:r>
          </a:p>
        </p:txBody>
      </p:sp>
    </p:spTree>
    <p:extLst>
      <p:ext uri="{BB962C8B-B14F-4D97-AF65-F5344CB8AC3E}">
        <p14:creationId xmlns:p14="http://schemas.microsoft.com/office/powerpoint/2010/main" val="360657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C86891-0D0C-C8D8-1371-2662CEEECDDF}"/>
              </a:ext>
            </a:extLst>
          </p:cNvPr>
          <p:cNvSpPr txBox="1"/>
          <p:nvPr/>
        </p:nvSpPr>
        <p:spPr>
          <a:xfrm>
            <a:off x="533401" y="63563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https://google.github.io/mediapipe/solutions/face_detection.html</a:t>
            </a:r>
            <a:endParaRPr lang="en-US" sz="1200" dirty="0"/>
          </a:p>
          <a:p>
            <a:r>
              <a:rPr lang="en-US" sz="1200" dirty="0"/>
              <a:t>Graph: https://arxiv.org/abs/1907.05047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05DD-22C0-C840-4EE8-53D851F18F95}"/>
              </a:ext>
            </a:extLst>
          </p:cNvPr>
          <p:cNvSpPr txBox="1"/>
          <p:nvPr/>
        </p:nvSpPr>
        <p:spPr>
          <a:xfrm>
            <a:off x="482600" y="2052965"/>
            <a:ext cx="4170680" cy="320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Improved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BlazeFace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implementation, pre-trained)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Lightweight, Fast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C05645-24D5-B6E8-C576-BD699934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57" y="1672215"/>
            <a:ext cx="5211333" cy="25416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368446-65B6-326C-68A4-27EBBF147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40" y="4196239"/>
            <a:ext cx="1468561" cy="1463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B45EBF-820D-FEEF-FED8-E177ED742E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45" y="4196239"/>
            <a:ext cx="1451998" cy="14630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E74B40-5433-BFDF-61E9-CB73CBACE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77" y="4196239"/>
            <a:ext cx="1490750" cy="14630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420BCE-9987-9DEC-24E3-9CDA9015E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44" y="4200665"/>
            <a:ext cx="1429915" cy="14630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387F2C-7529-4484-FEA7-5493C7CA2891}"/>
              </a:ext>
            </a:extLst>
          </p:cNvPr>
          <p:cNvSpPr txBox="1"/>
          <p:nvPr/>
        </p:nvSpPr>
        <p:spPr>
          <a:xfrm>
            <a:off x="6014721" y="5825610"/>
            <a:ext cx="451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BlazeFace</a:t>
            </a:r>
            <a:r>
              <a:rPr lang="en-US" dirty="0"/>
              <a:t> detection tested on AFLW2000 data</a:t>
            </a:r>
          </a:p>
        </p:txBody>
      </p:sp>
    </p:spTree>
    <p:extLst>
      <p:ext uri="{BB962C8B-B14F-4D97-AF65-F5344CB8AC3E}">
        <p14:creationId xmlns:p14="http://schemas.microsoft.com/office/powerpoint/2010/main" val="374241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Facial Detection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10F7AF-0E88-7289-5AA2-5D897ACF4607}"/>
              </a:ext>
            </a:extLst>
          </p:cNvPr>
          <p:cNvSpPr txBox="1"/>
          <p:nvPr/>
        </p:nvSpPr>
        <p:spPr>
          <a:xfrm>
            <a:off x="4988559" y="5705812"/>
            <a:ext cx="6365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Avg time for face Detection:               11.91 </a:t>
            </a:r>
            <a:r>
              <a:rPr lang="en-US" sz="2000" dirty="0" err="1"/>
              <a:t>ms</a:t>
            </a:r>
            <a:r>
              <a:rPr lang="en-US" sz="2000" dirty="0"/>
              <a:t> per frame</a:t>
            </a:r>
          </a:p>
          <a:p>
            <a:r>
              <a:rPr lang="en-US" sz="2000" b="1" dirty="0">
                <a:solidFill>
                  <a:srgbClr val="A6192E"/>
                </a:solidFill>
              </a:rPr>
              <a:t>Avg processing rate:                             83.35 FPS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8FD08-D12B-3675-44FA-AF48771B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19" y="1974033"/>
            <a:ext cx="6365241" cy="36372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86891-0D0C-C8D8-1371-2662CEEECDDF}"/>
              </a:ext>
            </a:extLst>
          </p:cNvPr>
          <p:cNvSpPr txBox="1"/>
          <p:nvPr/>
        </p:nvSpPr>
        <p:spPr>
          <a:xfrm>
            <a:off x="370771" y="653897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https://google.github.io/mediapipe/solutions/face_detection.html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7205DD-22C0-C840-4EE8-53D851F18F95}"/>
              </a:ext>
            </a:extLst>
          </p:cNvPr>
          <p:cNvSpPr txBox="1"/>
          <p:nvPr/>
        </p:nvSpPr>
        <p:spPr>
          <a:xfrm>
            <a:off x="482600" y="2052965"/>
            <a:ext cx="4170680" cy="320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Improved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BlazeFace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implementation, pre-trained)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Lightweight, Fast</a:t>
            </a:r>
          </a:p>
        </p:txBody>
      </p:sp>
    </p:spTree>
    <p:extLst>
      <p:ext uri="{BB962C8B-B14F-4D97-AF65-F5344CB8AC3E}">
        <p14:creationId xmlns:p14="http://schemas.microsoft.com/office/powerpoint/2010/main" val="314904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13568" y="1777032"/>
            <a:ext cx="10764864" cy="428595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3687736" y="1781704"/>
            <a:ext cx="4958080" cy="4996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Pipeline Demo for Desktop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A8B71-7B63-F8F6-42B6-DB833E64619E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4347894" cy="317254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Face Detection Module</a:t>
            </a:r>
          </a:p>
          <a:p>
            <a:r>
              <a:rPr lang="en-US" dirty="0"/>
              <a:t>(Obtain accurate face crop)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F95036-5B83-3E81-9AAC-E1370282FBB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18700" y="4112213"/>
            <a:ext cx="1151583" cy="2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1BF03B-D243-4883-370B-50EBC686074D}"/>
              </a:ext>
            </a:extLst>
          </p:cNvPr>
          <p:cNvSpPr txBox="1">
            <a:spLocks/>
          </p:cNvSpPr>
          <p:nvPr/>
        </p:nvSpPr>
        <p:spPr>
          <a:xfrm>
            <a:off x="6670283" y="2525943"/>
            <a:ext cx="4347893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Landmarks Prediction Module</a:t>
            </a:r>
          </a:p>
          <a:p>
            <a:r>
              <a:rPr lang="en-US" dirty="0"/>
              <a:t>(Obtain landmark locations)</a:t>
            </a:r>
          </a:p>
        </p:txBody>
      </p:sp>
    </p:spTree>
    <p:extLst>
      <p:ext uri="{BB962C8B-B14F-4D97-AF65-F5344CB8AC3E}">
        <p14:creationId xmlns:p14="http://schemas.microsoft.com/office/powerpoint/2010/main" val="357848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7232982A-6E0E-38D5-E9D2-FD436078E35A}"/>
              </a:ext>
            </a:extLst>
          </p:cNvPr>
          <p:cNvSpPr txBox="1">
            <a:spLocks/>
          </p:cNvSpPr>
          <p:nvPr/>
        </p:nvSpPr>
        <p:spPr>
          <a:xfrm>
            <a:off x="6681999" y="2277698"/>
            <a:ext cx="2252938" cy="1240113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AFFBB3D-EF4F-61D2-53B2-05183867CC2E}"/>
              </a:ext>
            </a:extLst>
          </p:cNvPr>
          <p:cNvSpPr txBox="1">
            <a:spLocks/>
          </p:cNvSpPr>
          <p:nvPr/>
        </p:nvSpPr>
        <p:spPr>
          <a:xfrm>
            <a:off x="6681999" y="2277652"/>
            <a:ext cx="2252938" cy="1240113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BE1C765-E0DC-316C-4AFA-5E02DAA0F30F}"/>
              </a:ext>
            </a:extLst>
          </p:cNvPr>
          <p:cNvSpPr txBox="1">
            <a:spLocks/>
          </p:cNvSpPr>
          <p:nvPr/>
        </p:nvSpPr>
        <p:spPr>
          <a:xfrm>
            <a:off x="4927672" y="3854475"/>
            <a:ext cx="1918740" cy="2110345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40720-CD72-677D-EEEA-78D1E5D39033}"/>
              </a:ext>
            </a:extLst>
          </p:cNvPr>
          <p:cNvSpPr txBox="1"/>
          <p:nvPr/>
        </p:nvSpPr>
        <p:spPr>
          <a:xfrm>
            <a:off x="418762" y="5894171"/>
            <a:ext cx="3925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https://google.github.io/mediapipe/solutions/face_mesh.html#face-detection-model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https://github.com/thepowerfuldeez/facemesh.pytorch</a:t>
            </a:r>
            <a:endParaRPr lang="en-US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8F81C1-AD31-4B18-E697-E072E0465399}"/>
              </a:ext>
            </a:extLst>
          </p:cNvPr>
          <p:cNvSpPr txBox="1">
            <a:spLocks/>
          </p:cNvSpPr>
          <p:nvPr/>
        </p:nvSpPr>
        <p:spPr>
          <a:xfrm>
            <a:off x="739694" y="2294159"/>
            <a:ext cx="3409896" cy="32991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noFill/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91D0CE-C98A-9DDB-861C-9DC22CC581CA}"/>
              </a:ext>
            </a:extLst>
          </p:cNvPr>
          <p:cNvSpPr txBox="1">
            <a:spLocks/>
          </p:cNvSpPr>
          <p:nvPr/>
        </p:nvSpPr>
        <p:spPr>
          <a:xfrm>
            <a:off x="937761" y="2918552"/>
            <a:ext cx="1269250" cy="462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1B735F-C090-6FE2-8FE4-2087C4B20574}"/>
              </a:ext>
            </a:extLst>
          </p:cNvPr>
          <p:cNvSpPr txBox="1">
            <a:spLocks/>
          </p:cNvSpPr>
          <p:nvPr/>
        </p:nvSpPr>
        <p:spPr>
          <a:xfrm>
            <a:off x="937761" y="3716136"/>
            <a:ext cx="1269250" cy="462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1AB39A-4ACF-FE31-14BB-2BBFEA70B60E}"/>
              </a:ext>
            </a:extLst>
          </p:cNvPr>
          <p:cNvSpPr txBox="1">
            <a:spLocks/>
          </p:cNvSpPr>
          <p:nvPr/>
        </p:nvSpPr>
        <p:spPr>
          <a:xfrm>
            <a:off x="2686332" y="4903905"/>
            <a:ext cx="1269250" cy="462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PReLU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489DA0-7F09-D507-F9DC-3B315CA6E4F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1572386" y="3380832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175FA-6906-0A27-9576-B2841B203928}"/>
              </a:ext>
            </a:extLst>
          </p:cNvPr>
          <p:cNvCxnSpPr>
            <a:cxnSpLocks/>
          </p:cNvCxnSpPr>
          <p:nvPr/>
        </p:nvCxnSpPr>
        <p:spPr>
          <a:xfrm>
            <a:off x="3341027" y="1971040"/>
            <a:ext cx="0" cy="29467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041C40-5183-C845-3F72-680A77AF3294}"/>
              </a:ext>
            </a:extLst>
          </p:cNvPr>
          <p:cNvCxnSpPr>
            <a:cxnSpLocks/>
          </p:cNvCxnSpPr>
          <p:nvPr/>
        </p:nvCxnSpPr>
        <p:spPr>
          <a:xfrm>
            <a:off x="5864909" y="3644666"/>
            <a:ext cx="6918" cy="3310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22180D-BC2A-8195-A52C-2980212BC9DB}"/>
              </a:ext>
            </a:extLst>
          </p:cNvPr>
          <p:cNvGrpSpPr/>
          <p:nvPr/>
        </p:nvGrpSpPr>
        <p:grpSpPr>
          <a:xfrm>
            <a:off x="7396841" y="2827235"/>
            <a:ext cx="782320" cy="535643"/>
            <a:chOff x="5090160" y="2546438"/>
            <a:chExt cx="782320" cy="535643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65E6FDEC-8653-B36A-7630-534B659C62AD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5981354-2580-B412-1281-4EE29618B8E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0217F5E-114B-58B4-95D0-70490C3947B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9F25CCBA-1B36-D036-FD72-0B145F0E122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939FED20-CFBD-745B-A613-F2C6D0AE3CB5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1D248B3-93BF-237A-E1A9-A89E409BC4FF}"/>
              </a:ext>
            </a:extLst>
          </p:cNvPr>
          <p:cNvSpPr txBox="1">
            <a:spLocks/>
          </p:cNvSpPr>
          <p:nvPr/>
        </p:nvSpPr>
        <p:spPr>
          <a:xfrm>
            <a:off x="7543508" y="256166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8FC9D19-BE6E-1B0D-2BC9-70A3258EB05C}"/>
              </a:ext>
            </a:extLst>
          </p:cNvPr>
          <p:cNvSpPr txBox="1">
            <a:spLocks/>
          </p:cNvSpPr>
          <p:nvPr/>
        </p:nvSpPr>
        <p:spPr>
          <a:xfrm>
            <a:off x="7543508" y="242605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AA4029-9D00-FCD8-46E8-C57B7E66FA14}"/>
              </a:ext>
            </a:extLst>
          </p:cNvPr>
          <p:cNvSpPr txBox="1"/>
          <p:nvPr/>
        </p:nvSpPr>
        <p:spPr>
          <a:xfrm>
            <a:off x="7213238" y="2888195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</a:t>
            </a:r>
            <a:r>
              <a:rPr lang="en-US" dirty="0"/>
              <a:t>14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D03576-9B37-4555-872D-13140994574C}"/>
              </a:ext>
            </a:extLst>
          </p:cNvPr>
          <p:cNvCxnSpPr>
            <a:cxnSpLocks/>
          </p:cNvCxnSpPr>
          <p:nvPr/>
        </p:nvCxnSpPr>
        <p:spPr>
          <a:xfrm>
            <a:off x="7781615" y="264807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074637-8D5A-D779-BF6A-BBE514643009}"/>
              </a:ext>
            </a:extLst>
          </p:cNvPr>
          <p:cNvSpPr txBox="1"/>
          <p:nvPr/>
        </p:nvSpPr>
        <p:spPr>
          <a:xfrm>
            <a:off x="8639771" y="2509665"/>
            <a:ext cx="2083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Backbone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92477F-EA40-9FDF-1D97-82B980A85B97}"/>
              </a:ext>
            </a:extLst>
          </p:cNvPr>
          <p:cNvGrpSpPr/>
          <p:nvPr/>
        </p:nvGrpSpPr>
        <p:grpSpPr>
          <a:xfrm>
            <a:off x="5509623" y="3958397"/>
            <a:ext cx="782320" cy="535643"/>
            <a:chOff x="5090160" y="2546438"/>
            <a:chExt cx="782320" cy="535643"/>
          </a:xfrm>
        </p:grpSpPr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4938473A-E8EC-0DF4-CCA8-E60E5BD0CA98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17D7A418-850E-E337-5B81-464FB8EECCA7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05474D5E-5C6D-9077-4D9D-928415D3CAA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F2E653E7-B37E-A14A-5868-951B7AA6D9B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CEEE840D-6037-8DD5-A1EF-C41FC3EF292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125FA06-CDAF-31D2-EE42-609D08BC799B}"/>
              </a:ext>
            </a:extLst>
          </p:cNvPr>
          <p:cNvSpPr txBox="1">
            <a:spLocks/>
          </p:cNvSpPr>
          <p:nvPr/>
        </p:nvSpPr>
        <p:spPr>
          <a:xfrm>
            <a:off x="5656290" y="478602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AD4CE84B-BA6E-6FFB-541E-87675517F2B3}"/>
              </a:ext>
            </a:extLst>
          </p:cNvPr>
          <p:cNvSpPr txBox="1">
            <a:spLocks/>
          </p:cNvSpPr>
          <p:nvPr/>
        </p:nvSpPr>
        <p:spPr>
          <a:xfrm>
            <a:off x="5656290" y="464025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2DCEBD-FC82-3E4E-8E43-74C80A7A0E30}"/>
              </a:ext>
            </a:extLst>
          </p:cNvPr>
          <p:cNvGrpSpPr/>
          <p:nvPr/>
        </p:nvGrpSpPr>
        <p:grpSpPr>
          <a:xfrm>
            <a:off x="5509623" y="5048995"/>
            <a:ext cx="782320" cy="535643"/>
            <a:chOff x="5090160" y="2546438"/>
            <a:chExt cx="782320" cy="535643"/>
          </a:xfrm>
        </p:grpSpPr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8340AD6B-513C-8D6E-4D70-D6E773A38FEB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D6FEB00C-BE4F-5578-1167-C7C369306F37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34B40824-FDEC-13C4-41A6-8AD484D0256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7465E838-6C92-B906-F200-B7F3633D13DB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86327C8E-0791-ED7E-8B2B-E9E41A23BF1C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5ABB266-F7BA-F13A-A370-5FB1C0825646}"/>
              </a:ext>
            </a:extLst>
          </p:cNvPr>
          <p:cNvSpPr txBox="1">
            <a:spLocks/>
          </p:cNvSpPr>
          <p:nvPr/>
        </p:nvSpPr>
        <p:spPr>
          <a:xfrm>
            <a:off x="5646783" y="5736056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F56F02-87A4-BE99-07DE-64FD6EF8062F}"/>
              </a:ext>
            </a:extLst>
          </p:cNvPr>
          <p:cNvCxnSpPr>
            <a:cxnSpLocks/>
          </p:cNvCxnSpPr>
          <p:nvPr/>
        </p:nvCxnSpPr>
        <p:spPr>
          <a:xfrm>
            <a:off x="5906770" y="4430621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C427AD-0DC3-932B-A652-0A991ACB0A5D}"/>
              </a:ext>
            </a:extLst>
          </p:cNvPr>
          <p:cNvCxnSpPr>
            <a:cxnSpLocks/>
          </p:cNvCxnSpPr>
          <p:nvPr/>
        </p:nvCxnSpPr>
        <p:spPr>
          <a:xfrm>
            <a:off x="5897916" y="489015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EB343E-A5F5-9E6B-52E4-7CE3435E8533}"/>
              </a:ext>
            </a:extLst>
          </p:cNvPr>
          <p:cNvCxnSpPr>
            <a:cxnSpLocks/>
          </p:cNvCxnSpPr>
          <p:nvPr/>
        </p:nvCxnSpPr>
        <p:spPr>
          <a:xfrm>
            <a:off x="5888010" y="5546739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23CFCE-8BFC-5AB1-161E-C5E4A1440882}"/>
              </a:ext>
            </a:extLst>
          </p:cNvPr>
          <p:cNvCxnSpPr>
            <a:cxnSpLocks/>
          </p:cNvCxnSpPr>
          <p:nvPr/>
        </p:nvCxnSpPr>
        <p:spPr>
          <a:xfrm>
            <a:off x="5824490" y="3644524"/>
            <a:ext cx="4041777" cy="36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EC023E-7C33-6AF2-FD0C-E4F0929906D6}"/>
              </a:ext>
            </a:extLst>
          </p:cNvPr>
          <p:cNvCxnSpPr>
            <a:cxnSpLocks/>
          </p:cNvCxnSpPr>
          <p:nvPr/>
        </p:nvCxnSpPr>
        <p:spPr>
          <a:xfrm>
            <a:off x="7808468" y="3364533"/>
            <a:ext cx="0" cy="3165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A556FE4-368E-4190-1296-E81ACE1AA902}"/>
              </a:ext>
            </a:extLst>
          </p:cNvPr>
          <p:cNvSpPr txBox="1">
            <a:spLocks/>
          </p:cNvSpPr>
          <p:nvPr/>
        </p:nvSpPr>
        <p:spPr>
          <a:xfrm>
            <a:off x="8898890" y="3873788"/>
            <a:ext cx="1918741" cy="2138825"/>
          </a:xfrm>
          <a:prstGeom prst="rect">
            <a:avLst/>
          </a:prstGeom>
          <a:noFill/>
          <a:ln w="57150" cap="flat" cmpd="sng" algn="ctr">
            <a:solidFill>
              <a:schemeClr val="bg2">
                <a:lumMod val="75000"/>
              </a:schemeClr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5A142AF-8A4A-77F1-2978-CF1110C06AAF}"/>
              </a:ext>
            </a:extLst>
          </p:cNvPr>
          <p:cNvCxnSpPr>
            <a:cxnSpLocks/>
          </p:cNvCxnSpPr>
          <p:nvPr/>
        </p:nvCxnSpPr>
        <p:spPr>
          <a:xfrm flipH="1">
            <a:off x="9860280" y="3669695"/>
            <a:ext cx="13934" cy="3452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8CDAFD5-8966-BD8C-29BF-73A1130F0A8C}"/>
              </a:ext>
            </a:extLst>
          </p:cNvPr>
          <p:cNvSpPr txBox="1"/>
          <p:nvPr/>
        </p:nvSpPr>
        <p:spPr>
          <a:xfrm>
            <a:off x="3766628" y="6264198"/>
            <a:ext cx="4741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Confidence (face being present)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8907E1-2348-99B7-ADB6-31CD89819E9F}"/>
              </a:ext>
            </a:extLst>
          </p:cNvPr>
          <p:cNvGrpSpPr/>
          <p:nvPr/>
        </p:nvGrpSpPr>
        <p:grpSpPr>
          <a:xfrm>
            <a:off x="9469120" y="4006230"/>
            <a:ext cx="782320" cy="535643"/>
            <a:chOff x="5090160" y="2546438"/>
            <a:chExt cx="782320" cy="535643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8E8D7535-E452-5784-D45D-AF3CEB03B5A2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6D5555B7-D6EF-148E-9574-40CE9A2DE299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62E99C41-AEFB-5AEB-517C-5D114C907F9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Content Placeholder 2">
              <a:extLst>
                <a:ext uri="{FF2B5EF4-FFF2-40B4-BE49-F238E27FC236}">
                  <a16:creationId xmlns:a16="http://schemas.microsoft.com/office/drawing/2014/main" id="{AAD9B793-BC22-A7E4-8577-8511444EE8AE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B559E0C4-626A-A971-F777-BAA109C915B8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70BECABE-23BA-E47D-981F-2EB82F69ADBE}"/>
              </a:ext>
            </a:extLst>
          </p:cNvPr>
          <p:cNvSpPr txBox="1">
            <a:spLocks/>
          </p:cNvSpPr>
          <p:nvPr/>
        </p:nvSpPr>
        <p:spPr>
          <a:xfrm>
            <a:off x="9615787" y="4867309"/>
            <a:ext cx="483253" cy="1009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DE62F18D-B4B1-6B56-86C9-511A7C391041}"/>
              </a:ext>
            </a:extLst>
          </p:cNvPr>
          <p:cNvSpPr txBox="1">
            <a:spLocks/>
          </p:cNvSpPr>
          <p:nvPr/>
        </p:nvSpPr>
        <p:spPr>
          <a:xfrm>
            <a:off x="9615787" y="4701218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6479AB-E9C9-54CB-B7DD-A84BEB62ADA6}"/>
              </a:ext>
            </a:extLst>
          </p:cNvPr>
          <p:cNvGrpSpPr/>
          <p:nvPr/>
        </p:nvGrpSpPr>
        <p:grpSpPr>
          <a:xfrm>
            <a:off x="9469120" y="5140435"/>
            <a:ext cx="782320" cy="535643"/>
            <a:chOff x="5090160" y="2546438"/>
            <a:chExt cx="782320" cy="535643"/>
          </a:xfrm>
        </p:grpSpPr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70FE8CD3-40BF-5477-9C69-F2DB49AA7476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107" name="Content Placeholder 2">
              <a:extLst>
                <a:ext uri="{FF2B5EF4-FFF2-40B4-BE49-F238E27FC236}">
                  <a16:creationId xmlns:a16="http://schemas.microsoft.com/office/drawing/2014/main" id="{474BE639-AC6B-AEE5-66E9-1D317A2A344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Content Placeholder 2">
              <a:extLst>
                <a:ext uri="{FF2B5EF4-FFF2-40B4-BE49-F238E27FC236}">
                  <a16:creationId xmlns:a16="http://schemas.microsoft.com/office/drawing/2014/main" id="{AC165D7A-2943-3F87-DB6E-58B38A095B2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5B044877-92B4-5AA5-DC24-B71B3897008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0" name="Content Placeholder 2">
              <a:extLst>
                <a:ext uri="{FF2B5EF4-FFF2-40B4-BE49-F238E27FC236}">
                  <a16:creationId xmlns:a16="http://schemas.microsoft.com/office/drawing/2014/main" id="{47924DE9-C896-A81B-5C99-934E230D5A86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CD978EB9-8F1E-9832-4D76-2CA6BF5605D3}"/>
              </a:ext>
            </a:extLst>
          </p:cNvPr>
          <p:cNvSpPr txBox="1">
            <a:spLocks/>
          </p:cNvSpPr>
          <p:nvPr/>
        </p:nvSpPr>
        <p:spPr>
          <a:xfrm>
            <a:off x="9606280" y="5797016"/>
            <a:ext cx="483253" cy="102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BDAC8D7-E4B7-4272-3D43-C9369F56C885}"/>
              </a:ext>
            </a:extLst>
          </p:cNvPr>
          <p:cNvCxnSpPr>
            <a:cxnSpLocks/>
          </p:cNvCxnSpPr>
          <p:nvPr/>
        </p:nvCxnSpPr>
        <p:spPr>
          <a:xfrm>
            <a:off x="9866267" y="4491581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AAA72E6-1E2D-977B-7802-B684A9227843}"/>
              </a:ext>
            </a:extLst>
          </p:cNvPr>
          <p:cNvCxnSpPr>
            <a:cxnSpLocks/>
          </p:cNvCxnSpPr>
          <p:nvPr/>
        </p:nvCxnSpPr>
        <p:spPr>
          <a:xfrm>
            <a:off x="9857413" y="4961278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10080CD-4BE3-276A-DE61-C9F70C271759}"/>
              </a:ext>
            </a:extLst>
          </p:cNvPr>
          <p:cNvCxnSpPr>
            <a:cxnSpLocks/>
          </p:cNvCxnSpPr>
          <p:nvPr/>
        </p:nvCxnSpPr>
        <p:spPr>
          <a:xfrm>
            <a:off x="9867827" y="5617859"/>
            <a:ext cx="0" cy="2096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7F7E7F3F-2B3D-D2C6-DCF0-789E57B4BB6B}"/>
              </a:ext>
            </a:extLst>
          </p:cNvPr>
          <p:cNvSpPr txBox="1"/>
          <p:nvPr/>
        </p:nvSpPr>
        <p:spPr>
          <a:xfrm>
            <a:off x="9270281" y="4047902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)×3</a:t>
            </a:r>
            <a:endParaRPr lang="en-US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D20AAF7-608F-4228-459B-83E7E73B60EA}"/>
              </a:ext>
            </a:extLst>
          </p:cNvPr>
          <p:cNvCxnSpPr>
            <a:cxnSpLocks/>
          </p:cNvCxnSpPr>
          <p:nvPr/>
        </p:nvCxnSpPr>
        <p:spPr>
          <a:xfrm>
            <a:off x="5881987" y="5838468"/>
            <a:ext cx="14587" cy="4900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B6567E9E-9D41-ADE1-5D9F-0C9CDCE9256F}"/>
              </a:ext>
            </a:extLst>
          </p:cNvPr>
          <p:cNvSpPr txBox="1"/>
          <p:nvPr/>
        </p:nvSpPr>
        <p:spPr>
          <a:xfrm>
            <a:off x="8194441" y="6292767"/>
            <a:ext cx="3359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Coordinates (3D 68-points)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4A89615-775A-6C26-5458-C49396F5B506}"/>
              </a:ext>
            </a:extLst>
          </p:cNvPr>
          <p:cNvCxnSpPr>
            <a:cxnSpLocks/>
          </p:cNvCxnSpPr>
          <p:nvPr/>
        </p:nvCxnSpPr>
        <p:spPr>
          <a:xfrm>
            <a:off x="9868227" y="5899428"/>
            <a:ext cx="5987" cy="3933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3276A45-D86E-B67A-7EB3-C14DD6D144F4}"/>
              </a:ext>
            </a:extLst>
          </p:cNvPr>
          <p:cNvCxnSpPr>
            <a:cxnSpLocks/>
          </p:cNvCxnSpPr>
          <p:nvPr/>
        </p:nvCxnSpPr>
        <p:spPr>
          <a:xfrm>
            <a:off x="7781615" y="1950720"/>
            <a:ext cx="9251" cy="4854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8A4CC8B7-99AC-9392-CF17-99030EF7E927}"/>
              </a:ext>
            </a:extLst>
          </p:cNvPr>
          <p:cNvSpPr txBox="1"/>
          <p:nvPr/>
        </p:nvSpPr>
        <p:spPr>
          <a:xfrm>
            <a:off x="7857130" y="1678106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b×3×192×192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6BF612E-396E-9C6C-DACE-EB101FD1F485}"/>
              </a:ext>
            </a:extLst>
          </p:cNvPr>
          <p:cNvSpPr txBox="1"/>
          <p:nvPr/>
        </p:nvSpPr>
        <p:spPr>
          <a:xfrm>
            <a:off x="6231829" y="5964820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b×1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E37A09D-8F7A-66A1-4C01-3F726FB38692}"/>
              </a:ext>
            </a:extLst>
          </p:cNvPr>
          <p:cNvSpPr txBox="1"/>
          <p:nvPr/>
        </p:nvSpPr>
        <p:spPr>
          <a:xfrm>
            <a:off x="10108481" y="6008303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b×68×3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688E355-9CD9-68D3-471E-5C650B1A0279}"/>
              </a:ext>
            </a:extLst>
          </p:cNvPr>
          <p:cNvSpPr txBox="1"/>
          <p:nvPr/>
        </p:nvSpPr>
        <p:spPr>
          <a:xfrm>
            <a:off x="7660677" y="554148"/>
            <a:ext cx="389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6192E"/>
                </a:solidFill>
              </a:rPr>
              <a:t>Network Architecture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1E4BF88-DCE1-56FF-E38C-013D9E966952}"/>
              </a:ext>
            </a:extLst>
          </p:cNvPr>
          <p:cNvCxnSpPr>
            <a:cxnSpLocks/>
          </p:cNvCxnSpPr>
          <p:nvPr/>
        </p:nvCxnSpPr>
        <p:spPr>
          <a:xfrm flipV="1">
            <a:off x="1551275" y="4365953"/>
            <a:ext cx="1784164" cy="188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7FB5E70-7F15-630C-BCAE-57BE2ED802CB}"/>
              </a:ext>
            </a:extLst>
          </p:cNvPr>
          <p:cNvCxnSpPr>
            <a:cxnSpLocks/>
          </p:cNvCxnSpPr>
          <p:nvPr/>
        </p:nvCxnSpPr>
        <p:spPr>
          <a:xfrm>
            <a:off x="1582546" y="4188302"/>
            <a:ext cx="0" cy="2065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B68A95A-202B-3B7A-0B54-2CBD1CB5D5D2}"/>
              </a:ext>
            </a:extLst>
          </p:cNvPr>
          <p:cNvSpPr txBox="1"/>
          <p:nvPr/>
        </p:nvSpPr>
        <p:spPr>
          <a:xfrm>
            <a:off x="160076" y="1885417"/>
            <a:ext cx="321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FaceMesh</a:t>
            </a: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Block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D97ABF3-FAFD-19AD-7313-BBAD102C11CA}"/>
              </a:ext>
            </a:extLst>
          </p:cNvPr>
          <p:cNvCxnSpPr>
            <a:cxnSpLocks/>
          </p:cNvCxnSpPr>
          <p:nvPr/>
        </p:nvCxnSpPr>
        <p:spPr>
          <a:xfrm>
            <a:off x="1531653" y="2588126"/>
            <a:ext cx="183822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E790C2C-8305-A9AB-EE71-74426E6966ED}"/>
              </a:ext>
            </a:extLst>
          </p:cNvPr>
          <p:cNvCxnSpPr>
            <a:cxnSpLocks/>
          </p:cNvCxnSpPr>
          <p:nvPr/>
        </p:nvCxnSpPr>
        <p:spPr>
          <a:xfrm>
            <a:off x="1559719" y="2592868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04497E07-20CD-450A-02D2-16DD0440F9B5}"/>
              </a:ext>
            </a:extLst>
          </p:cNvPr>
          <p:cNvSpPr txBox="1">
            <a:spLocks/>
          </p:cNvSpPr>
          <p:nvPr/>
        </p:nvSpPr>
        <p:spPr>
          <a:xfrm>
            <a:off x="2686332" y="3237177"/>
            <a:ext cx="1269250" cy="462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 cap="flat" cmpd="sng" algn="ctr">
            <a:noFill/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MaxPool2D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(if stride==2)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F804F689-B830-088E-F5C5-B3BC0F14BD1D}"/>
              </a:ext>
            </a:extLst>
          </p:cNvPr>
          <p:cNvSpPr/>
          <p:nvPr/>
        </p:nvSpPr>
        <p:spPr>
          <a:xfrm>
            <a:off x="3181262" y="4152519"/>
            <a:ext cx="313943" cy="33855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FE880E6-8605-9961-B7DB-0DD4C0C91A94}"/>
              </a:ext>
            </a:extLst>
          </p:cNvPr>
          <p:cNvGrpSpPr/>
          <p:nvPr/>
        </p:nvGrpSpPr>
        <p:grpSpPr>
          <a:xfrm>
            <a:off x="4685478" y="2281325"/>
            <a:ext cx="782320" cy="535643"/>
            <a:chOff x="5090160" y="2546438"/>
            <a:chExt cx="782320" cy="535643"/>
          </a:xfrm>
        </p:grpSpPr>
        <p:sp>
          <p:nvSpPr>
            <p:cNvPr id="195" name="Content Placeholder 2">
              <a:extLst>
                <a:ext uri="{FF2B5EF4-FFF2-40B4-BE49-F238E27FC236}">
                  <a16:creationId xmlns:a16="http://schemas.microsoft.com/office/drawing/2014/main" id="{C1CA5BE3-7FE6-DC4B-816F-68FA43B3BD9F}"/>
                </a:ext>
              </a:extLst>
            </p:cNvPr>
            <p:cNvSpPr txBox="1">
              <a:spLocks/>
            </p:cNvSpPr>
            <p:nvPr/>
          </p:nvSpPr>
          <p:spPr>
            <a:xfrm>
              <a:off x="5090160" y="2546438"/>
              <a:ext cx="782320" cy="5356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ap="flat" cmpd="sng" algn="ctr">
              <a:noFill/>
              <a:prstDash val="solid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t">
              <a:normAutofit/>
            </a:bodyPr>
            <a:lstStyle>
              <a:defPPr>
                <a:defRPr lang="en-US"/>
              </a:defPPr>
              <a:lvl1pPr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endParaRPr lang="en-US" dirty="0"/>
            </a:p>
          </p:txBody>
        </p:sp>
        <p:sp>
          <p:nvSpPr>
            <p:cNvPr id="196" name="Content Placeholder 2">
              <a:extLst>
                <a:ext uri="{FF2B5EF4-FFF2-40B4-BE49-F238E27FC236}">
                  <a16:creationId xmlns:a16="http://schemas.microsoft.com/office/drawing/2014/main" id="{A08950D2-6E64-0E2D-4C15-DAB6963740C4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607398"/>
              <a:ext cx="483253" cy="1024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7" name="Content Placeholder 2">
              <a:extLst>
                <a:ext uri="{FF2B5EF4-FFF2-40B4-BE49-F238E27FC236}">
                  <a16:creationId xmlns:a16="http://schemas.microsoft.com/office/drawing/2014/main" id="{A0741E9E-EFAB-4424-E746-480B4046959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291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8" name="Content Placeholder 2">
              <a:extLst>
                <a:ext uri="{FF2B5EF4-FFF2-40B4-BE49-F238E27FC236}">
                  <a16:creationId xmlns:a16="http://schemas.microsoft.com/office/drawing/2014/main" id="{5ACCF792-E481-FEBB-614A-4B87A09B7FD0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917418"/>
              <a:ext cx="483253" cy="100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9" name="Content Placeholder 2">
              <a:extLst>
                <a:ext uri="{FF2B5EF4-FFF2-40B4-BE49-F238E27FC236}">
                  <a16:creationId xmlns:a16="http://schemas.microsoft.com/office/drawing/2014/main" id="{8822BF59-DB43-9ECB-6C58-BB749F2F980D}"/>
                </a:ext>
              </a:extLst>
            </p:cNvPr>
            <p:cNvSpPr txBox="1">
              <a:spLocks/>
            </p:cNvSpPr>
            <p:nvPr/>
          </p:nvSpPr>
          <p:spPr>
            <a:xfrm>
              <a:off x="5236827" y="2751327"/>
              <a:ext cx="483253" cy="10241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 cap="flat" cmpd="sng" algn="ctr">
              <a:noFill/>
              <a:prstDash val="sysDot"/>
              <a:miter lim="800000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rmAutofit fontScale="2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endParaRPr 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DBF415F6-9141-7510-4218-2160E21F6CA1}"/>
              </a:ext>
            </a:extLst>
          </p:cNvPr>
          <p:cNvCxnSpPr>
            <a:cxnSpLocks/>
          </p:cNvCxnSpPr>
          <p:nvPr/>
        </p:nvCxnSpPr>
        <p:spPr>
          <a:xfrm>
            <a:off x="3335439" y="5366185"/>
            <a:ext cx="0" cy="33530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5A729-9B55-88AE-8CDC-820979D02056}"/>
              </a:ext>
            </a:extLst>
          </p:cNvPr>
          <p:cNvSpPr txBox="1"/>
          <p:nvPr/>
        </p:nvSpPr>
        <p:spPr>
          <a:xfrm>
            <a:off x="4315919" y="2323210"/>
            <a:ext cx="51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373566F-0584-27D5-8362-3EFF9EFABF4C}"/>
              </a:ext>
            </a:extLst>
          </p:cNvPr>
          <p:cNvSpPr txBox="1"/>
          <p:nvPr/>
        </p:nvSpPr>
        <p:spPr>
          <a:xfrm>
            <a:off x="7213238" y="2888241"/>
            <a:ext cx="20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                )×</a:t>
            </a:r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135798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329E4E-4068-2F45-BE5F-D529A887C5A9}"/>
              </a:ext>
            </a:extLst>
          </p:cNvPr>
          <p:cNvSpPr txBox="1"/>
          <p:nvPr/>
        </p:nvSpPr>
        <p:spPr>
          <a:xfrm>
            <a:off x="515620" y="2052965"/>
            <a:ext cx="10693400" cy="336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Implementation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Added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BatchNorm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layers (after Conv2D in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FaceMesh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Block)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Wing Loss (w=5, curvature=0.5)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PyTorch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811-E530-8403-6F06-4CEF7E0E0380}"/>
              </a:ext>
            </a:extLst>
          </p:cNvPr>
          <p:cNvSpPr txBox="1"/>
          <p:nvPr/>
        </p:nvSpPr>
        <p:spPr>
          <a:xfrm>
            <a:off x="-233680" y="6198165"/>
            <a:ext cx="609600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https://arxiv.org/pdf/1711.06753.pdf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A081C8-95D9-53B1-7F44-0CEC4BBF89DC}"/>
              </a:ext>
            </a:extLst>
          </p:cNvPr>
          <p:cNvSpPr txBox="1"/>
          <p:nvPr/>
        </p:nvSpPr>
        <p:spPr>
          <a:xfrm>
            <a:off x="7660677" y="554148"/>
            <a:ext cx="389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6192E"/>
                </a:solidFill>
              </a:rPr>
              <a:t>Implementation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AD09D3-0D95-DE22-5FBE-1082B6D5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3429000"/>
            <a:ext cx="2469094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1FA811-E530-8403-6F06-4CEF7E0E0380}"/>
              </a:ext>
            </a:extLst>
          </p:cNvPr>
          <p:cNvSpPr txBox="1"/>
          <p:nvPr/>
        </p:nvSpPr>
        <p:spPr>
          <a:xfrm>
            <a:off x="-233680" y="6198165"/>
            <a:ext cx="6096000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https://arxiv.org/pdf/1711.06753.pdf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8F6C-6CA6-E5DC-78AF-89A6EF464AF2}"/>
              </a:ext>
            </a:extLst>
          </p:cNvPr>
          <p:cNvSpPr txBox="1"/>
          <p:nvPr/>
        </p:nvSpPr>
        <p:spPr>
          <a:xfrm>
            <a:off x="7660677" y="554148"/>
            <a:ext cx="3893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6192E"/>
                </a:solidFill>
              </a:rPr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C7254-6DC3-52DF-ABAC-7EA303DCA399}"/>
              </a:ext>
            </a:extLst>
          </p:cNvPr>
          <p:cNvSpPr txBox="1"/>
          <p:nvPr/>
        </p:nvSpPr>
        <p:spPr>
          <a:xfrm>
            <a:off x="515620" y="2073757"/>
            <a:ext cx="6403340" cy="30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Added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BatchNorm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layers (after Conv2D in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FaceMesh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Block)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Wing Loss (w=5, curvature=0.5)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800 epochs,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batch_size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10,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=2*10e-6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Optimizer: Adam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F1092D-08DB-7ECB-8BEA-6A34AAFA5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520" y="4083185"/>
            <a:ext cx="6050952" cy="2113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94A1A2-E75D-44FF-4619-D16C659787CF}"/>
              </a:ext>
            </a:extLst>
          </p:cNvPr>
          <p:cNvSpPr txBox="1"/>
          <p:nvPr/>
        </p:nvSpPr>
        <p:spPr>
          <a:xfrm>
            <a:off x="7477542" y="2339807"/>
            <a:ext cx="4259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Trained on Google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Colab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GPU Name: Persistence-M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Training time: 0 h 35 min 27 s</a:t>
            </a:r>
          </a:p>
          <a:p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Model size: 1.2M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7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6417-F5AC-8DBB-AA0C-0954AC24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C1829C-820E-2014-26E9-6C1447F52D81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894B80-401A-6AFB-19C9-2298E983E1B7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B3E803-FE3A-CAB6-4797-03AC054A63B8}"/>
              </a:ext>
            </a:extLst>
          </p:cNvPr>
          <p:cNvSpPr txBox="1"/>
          <p:nvPr/>
        </p:nvSpPr>
        <p:spPr>
          <a:xfrm>
            <a:off x="838200" y="1733018"/>
            <a:ext cx="9606280" cy="4705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Keep training the reproduced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model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Try using Enhanced NME loss (BMVC 2019, baseline available)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https://bmvc2019.org/wp-content/uploads/papers/0772-paper.pdf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Try using volumetric components in reference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  <a:hlinkClick r:id="rId3"/>
              </a:rPr>
              <a:t>Joint Voxel and Coordinate Regression for Accurate 3D Facial Landmark Localization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Larger Dataset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Desktop Demo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Miscellaneous functions for cropping, adapting, etc.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1C5670-9287-10E3-7CEB-65F701344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598" y="3846298"/>
            <a:ext cx="5333081" cy="12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13568" y="1766872"/>
            <a:ext cx="10764864" cy="428595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1493521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667345" y="4112214"/>
            <a:ext cx="429191" cy="1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3096536" y="2525943"/>
            <a:ext cx="8034089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331399F-583F-051F-C482-F75455D87A21}"/>
              </a:ext>
            </a:extLst>
          </p:cNvPr>
          <p:cNvSpPr txBox="1">
            <a:spLocks/>
          </p:cNvSpPr>
          <p:nvPr/>
        </p:nvSpPr>
        <p:spPr>
          <a:xfrm>
            <a:off x="3344528" y="3212626"/>
            <a:ext cx="2250371" cy="2114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Volumetric likelihood representation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E5C40AFE-0DF1-57A2-E53F-779A0F8880BA}"/>
              </a:ext>
            </a:extLst>
          </p:cNvPr>
          <p:cNvSpPr txBox="1">
            <a:spLocks/>
          </p:cNvSpPr>
          <p:nvPr/>
        </p:nvSpPr>
        <p:spPr>
          <a:xfrm>
            <a:off x="6037201" y="3212626"/>
            <a:ext cx="2193669" cy="211438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Stacked hourglass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AA94680F-C6D4-6227-4098-CB7E332F14F0}"/>
              </a:ext>
            </a:extLst>
          </p:cNvPr>
          <p:cNvSpPr txBox="1">
            <a:spLocks/>
          </p:cNvSpPr>
          <p:nvPr/>
        </p:nvSpPr>
        <p:spPr>
          <a:xfrm>
            <a:off x="8633839" y="3212626"/>
            <a:ext cx="2250371" cy="211438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3D coordinates regressor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A0AE51-4ACE-41A8-D8E6-B54BF137911A}"/>
              </a:ext>
            </a:extLst>
          </p:cNvPr>
          <p:cNvCxnSpPr>
            <a:cxnSpLocks/>
          </p:cNvCxnSpPr>
          <p:nvPr/>
        </p:nvCxnSpPr>
        <p:spPr>
          <a:xfrm>
            <a:off x="5594899" y="4301461"/>
            <a:ext cx="45019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CDE027-0A73-7D69-5528-B2CAC68B29C6}"/>
              </a:ext>
            </a:extLst>
          </p:cNvPr>
          <p:cNvCxnSpPr>
            <a:cxnSpLocks/>
          </p:cNvCxnSpPr>
          <p:nvPr/>
        </p:nvCxnSpPr>
        <p:spPr>
          <a:xfrm>
            <a:off x="8205779" y="4311621"/>
            <a:ext cx="45019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F4712-628E-13EB-986E-435DA679232B}"/>
              </a:ext>
            </a:extLst>
          </p:cNvPr>
          <p:cNvSpPr txBox="1"/>
          <p:nvPr/>
        </p:nvSpPr>
        <p:spPr>
          <a:xfrm>
            <a:off x="4031152" y="26515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</p:txBody>
      </p:sp>
    </p:spTree>
    <p:extLst>
      <p:ext uri="{BB962C8B-B14F-4D97-AF65-F5344CB8AC3E}">
        <p14:creationId xmlns:p14="http://schemas.microsoft.com/office/powerpoint/2010/main" val="188963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26096" y="1738159"/>
            <a:ext cx="10764864" cy="428595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1493521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667345" y="4112214"/>
            <a:ext cx="429191" cy="1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3096536" y="2525943"/>
            <a:ext cx="8034089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331399F-583F-051F-C482-F75455D87A21}"/>
              </a:ext>
            </a:extLst>
          </p:cNvPr>
          <p:cNvSpPr txBox="1">
            <a:spLocks/>
          </p:cNvSpPr>
          <p:nvPr/>
        </p:nvSpPr>
        <p:spPr>
          <a:xfrm>
            <a:off x="3344528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Volumetric likelihood representation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E5C40AFE-0DF1-57A2-E53F-779A0F8880BA}"/>
              </a:ext>
            </a:extLst>
          </p:cNvPr>
          <p:cNvSpPr txBox="1">
            <a:spLocks/>
          </p:cNvSpPr>
          <p:nvPr/>
        </p:nvSpPr>
        <p:spPr>
          <a:xfrm>
            <a:off x="6037201" y="3212626"/>
            <a:ext cx="2193669" cy="2114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Stacked hourglass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AA94680F-C6D4-6227-4098-CB7E332F14F0}"/>
              </a:ext>
            </a:extLst>
          </p:cNvPr>
          <p:cNvSpPr txBox="1">
            <a:spLocks/>
          </p:cNvSpPr>
          <p:nvPr/>
        </p:nvSpPr>
        <p:spPr>
          <a:xfrm>
            <a:off x="8633839" y="3212626"/>
            <a:ext cx="2250371" cy="2114389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3D coordinates regressor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A0AE51-4ACE-41A8-D8E6-B54BF137911A}"/>
              </a:ext>
            </a:extLst>
          </p:cNvPr>
          <p:cNvCxnSpPr>
            <a:cxnSpLocks/>
          </p:cNvCxnSpPr>
          <p:nvPr/>
        </p:nvCxnSpPr>
        <p:spPr>
          <a:xfrm>
            <a:off x="5594899" y="430146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CDE027-0A73-7D69-5528-B2CAC68B29C6}"/>
              </a:ext>
            </a:extLst>
          </p:cNvPr>
          <p:cNvCxnSpPr>
            <a:cxnSpLocks/>
          </p:cNvCxnSpPr>
          <p:nvPr/>
        </p:nvCxnSpPr>
        <p:spPr>
          <a:xfrm>
            <a:off x="8205779" y="4311621"/>
            <a:ext cx="45019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F4712-628E-13EB-986E-435DA679232B}"/>
              </a:ext>
            </a:extLst>
          </p:cNvPr>
          <p:cNvSpPr txBox="1"/>
          <p:nvPr/>
        </p:nvSpPr>
        <p:spPr>
          <a:xfrm>
            <a:off x="4031152" y="26515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</p:txBody>
      </p:sp>
    </p:spTree>
    <p:extLst>
      <p:ext uri="{BB962C8B-B14F-4D97-AF65-F5344CB8AC3E}">
        <p14:creationId xmlns:p14="http://schemas.microsoft.com/office/powerpoint/2010/main" val="159122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162B-D992-D2F3-567D-CFF05BE8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51" y="1727201"/>
            <a:ext cx="5516949" cy="4994274"/>
          </a:xfrm>
        </p:spPr>
        <p:txBody>
          <a:bodyPr>
            <a:normAutofit/>
          </a:bodyPr>
          <a:lstStyle/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Synthetic Facial Data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Controllable production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Accurate annotations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ethical concerns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Other advantages</a:t>
            </a:r>
            <a:endParaRPr 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Demands for mobility</a:t>
            </a:r>
            <a:endParaRPr 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Lightweight: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Fast: run i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real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AD347-FAC3-794B-CA15-CE84464B8394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0234D-0272-F7A7-F9F7-A94ECB8993DB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5B6A0B-2E4D-ABEB-B058-B2C650E315B8}"/>
              </a:ext>
            </a:extLst>
          </p:cNvPr>
          <p:cNvSpPr txBox="1"/>
          <p:nvPr/>
        </p:nvSpPr>
        <p:spPr>
          <a:xfrm>
            <a:off x="7371011" y="5764510"/>
            <a:ext cx="4369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Graph: https://microsoft.github.io/FaceSynthetics/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F7EC22-F18F-0F74-3261-AF32D3E36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45" y="2585738"/>
            <a:ext cx="5115467" cy="1178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52F232-FC56-9CE0-0EBA-2A90EEDE0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45" y="3842941"/>
            <a:ext cx="5115795" cy="1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3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26096" y="1738159"/>
            <a:ext cx="10764864" cy="4285953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chemeClr val="bg2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 – Landmarks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1493521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667345" y="4112214"/>
            <a:ext cx="429191" cy="1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3096536" y="2525943"/>
            <a:ext cx="8034089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331399F-583F-051F-C482-F75455D87A21}"/>
              </a:ext>
            </a:extLst>
          </p:cNvPr>
          <p:cNvSpPr txBox="1">
            <a:spLocks/>
          </p:cNvSpPr>
          <p:nvPr/>
        </p:nvSpPr>
        <p:spPr>
          <a:xfrm>
            <a:off x="3344528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Volumetric likelihood representation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E5C40AFE-0DF1-57A2-E53F-779A0F8880BA}"/>
              </a:ext>
            </a:extLst>
          </p:cNvPr>
          <p:cNvSpPr txBox="1">
            <a:spLocks/>
          </p:cNvSpPr>
          <p:nvPr/>
        </p:nvSpPr>
        <p:spPr>
          <a:xfrm>
            <a:off x="6037201" y="3212626"/>
            <a:ext cx="2193669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Stacked hourglass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AA94680F-C6D4-6227-4098-CB7E332F14F0}"/>
              </a:ext>
            </a:extLst>
          </p:cNvPr>
          <p:cNvSpPr txBox="1">
            <a:spLocks/>
          </p:cNvSpPr>
          <p:nvPr/>
        </p:nvSpPr>
        <p:spPr>
          <a:xfrm>
            <a:off x="8633839" y="3212626"/>
            <a:ext cx="2250371" cy="2114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3D coordinates regressor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A0AE51-4ACE-41A8-D8E6-B54BF137911A}"/>
              </a:ext>
            </a:extLst>
          </p:cNvPr>
          <p:cNvCxnSpPr>
            <a:cxnSpLocks/>
          </p:cNvCxnSpPr>
          <p:nvPr/>
        </p:nvCxnSpPr>
        <p:spPr>
          <a:xfrm>
            <a:off x="5594899" y="430146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CDE027-0A73-7D69-5528-B2CAC68B29C6}"/>
              </a:ext>
            </a:extLst>
          </p:cNvPr>
          <p:cNvCxnSpPr>
            <a:cxnSpLocks/>
          </p:cNvCxnSpPr>
          <p:nvPr/>
        </p:nvCxnSpPr>
        <p:spPr>
          <a:xfrm>
            <a:off x="8205779" y="431162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F4712-628E-13EB-986E-435DA679232B}"/>
              </a:ext>
            </a:extLst>
          </p:cNvPr>
          <p:cNvSpPr txBox="1"/>
          <p:nvPr/>
        </p:nvSpPr>
        <p:spPr>
          <a:xfrm>
            <a:off x="4031152" y="26515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</p:txBody>
      </p:sp>
    </p:spTree>
    <p:extLst>
      <p:ext uri="{BB962C8B-B14F-4D97-AF65-F5344CB8AC3E}">
        <p14:creationId xmlns:p14="http://schemas.microsoft.com/office/powerpoint/2010/main" val="58053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26096" y="1738159"/>
            <a:ext cx="10764864" cy="42859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rgbClr val="1848A8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3687736" y="1781704"/>
            <a:ext cx="495808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zh-CN" sz="2000" b="1" dirty="0">
                <a:solidFill>
                  <a:srgbClr val="A619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Pipeline Demo for Desktop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 demo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1493521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667345" y="4112214"/>
            <a:ext cx="429191" cy="1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3096536" y="2525943"/>
            <a:ext cx="8034089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331399F-583F-051F-C482-F75455D87A21}"/>
              </a:ext>
            </a:extLst>
          </p:cNvPr>
          <p:cNvSpPr txBox="1">
            <a:spLocks/>
          </p:cNvSpPr>
          <p:nvPr/>
        </p:nvSpPr>
        <p:spPr>
          <a:xfrm>
            <a:off x="3344528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Volumetric likelihood representation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E5C40AFE-0DF1-57A2-E53F-779A0F8880BA}"/>
              </a:ext>
            </a:extLst>
          </p:cNvPr>
          <p:cNvSpPr txBox="1">
            <a:spLocks/>
          </p:cNvSpPr>
          <p:nvPr/>
        </p:nvSpPr>
        <p:spPr>
          <a:xfrm>
            <a:off x="6037201" y="3212626"/>
            <a:ext cx="2193669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Stacked hourglass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AA94680F-C6D4-6227-4098-CB7E332F14F0}"/>
              </a:ext>
            </a:extLst>
          </p:cNvPr>
          <p:cNvSpPr txBox="1">
            <a:spLocks/>
          </p:cNvSpPr>
          <p:nvPr/>
        </p:nvSpPr>
        <p:spPr>
          <a:xfrm>
            <a:off x="8633839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3D coordinates regressor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A0AE51-4ACE-41A8-D8E6-B54BF137911A}"/>
              </a:ext>
            </a:extLst>
          </p:cNvPr>
          <p:cNvCxnSpPr>
            <a:cxnSpLocks/>
          </p:cNvCxnSpPr>
          <p:nvPr/>
        </p:nvCxnSpPr>
        <p:spPr>
          <a:xfrm>
            <a:off x="5594899" y="430146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CDE027-0A73-7D69-5528-B2CAC68B29C6}"/>
              </a:ext>
            </a:extLst>
          </p:cNvPr>
          <p:cNvCxnSpPr>
            <a:cxnSpLocks/>
          </p:cNvCxnSpPr>
          <p:nvPr/>
        </p:nvCxnSpPr>
        <p:spPr>
          <a:xfrm>
            <a:off x="8205779" y="431162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F4712-628E-13EB-986E-435DA679232B}"/>
              </a:ext>
            </a:extLst>
          </p:cNvPr>
          <p:cNvSpPr txBox="1"/>
          <p:nvPr/>
        </p:nvSpPr>
        <p:spPr>
          <a:xfrm>
            <a:off x="4031152" y="26515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7724A-3FA4-0072-1514-892AC4F5DC90}"/>
              </a:ext>
            </a:extLst>
          </p:cNvPr>
          <p:cNvSpPr txBox="1"/>
          <p:nvPr/>
        </p:nvSpPr>
        <p:spPr>
          <a:xfrm>
            <a:off x="5697392" y="753367"/>
            <a:ext cx="6096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Report, project video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5614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847437E-DAB7-45A5-86AA-3F6FC9EE1F41}"/>
              </a:ext>
            </a:extLst>
          </p:cNvPr>
          <p:cNvSpPr txBox="1">
            <a:spLocks/>
          </p:cNvSpPr>
          <p:nvPr/>
        </p:nvSpPr>
        <p:spPr>
          <a:xfrm>
            <a:off x="726096" y="1738159"/>
            <a:ext cx="10764864" cy="42859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rgbClr val="1848A8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3687736" y="1781704"/>
            <a:ext cx="495808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altLang="zh-CN" sz="2000" b="1" dirty="0">
                <a:solidFill>
                  <a:srgbClr val="A619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Pipeline Demo for Desktop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 demo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1173824" y="2525942"/>
            <a:ext cx="1493521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667345" y="4112214"/>
            <a:ext cx="429191" cy="1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3096536" y="2525943"/>
            <a:ext cx="8034089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8D1526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331399F-583F-051F-C482-F75455D87A21}"/>
              </a:ext>
            </a:extLst>
          </p:cNvPr>
          <p:cNvSpPr txBox="1">
            <a:spLocks/>
          </p:cNvSpPr>
          <p:nvPr/>
        </p:nvSpPr>
        <p:spPr>
          <a:xfrm>
            <a:off x="3344528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Volumetric likelihood representation</a:t>
            </a:r>
            <a:endParaRPr 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E5C40AFE-0DF1-57A2-E53F-779A0F8880BA}"/>
              </a:ext>
            </a:extLst>
          </p:cNvPr>
          <p:cNvSpPr txBox="1">
            <a:spLocks/>
          </p:cNvSpPr>
          <p:nvPr/>
        </p:nvSpPr>
        <p:spPr>
          <a:xfrm>
            <a:off x="6037201" y="3212626"/>
            <a:ext cx="2193669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Stacked hourglass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AA94680F-C6D4-6227-4098-CB7E332F14F0}"/>
              </a:ext>
            </a:extLst>
          </p:cNvPr>
          <p:cNvSpPr txBox="1">
            <a:spLocks/>
          </p:cNvSpPr>
          <p:nvPr/>
        </p:nvSpPr>
        <p:spPr>
          <a:xfrm>
            <a:off x="8633839" y="3212626"/>
            <a:ext cx="2250371" cy="2114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3D coordinates regressor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A0AE51-4ACE-41A8-D8E6-B54BF137911A}"/>
              </a:ext>
            </a:extLst>
          </p:cNvPr>
          <p:cNvCxnSpPr>
            <a:cxnSpLocks/>
          </p:cNvCxnSpPr>
          <p:nvPr/>
        </p:nvCxnSpPr>
        <p:spPr>
          <a:xfrm>
            <a:off x="5594899" y="430146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CDE027-0A73-7D69-5528-B2CAC68B29C6}"/>
              </a:ext>
            </a:extLst>
          </p:cNvPr>
          <p:cNvCxnSpPr>
            <a:cxnSpLocks/>
          </p:cNvCxnSpPr>
          <p:nvPr/>
        </p:nvCxnSpPr>
        <p:spPr>
          <a:xfrm>
            <a:off x="8205779" y="4311621"/>
            <a:ext cx="450197" cy="0"/>
          </a:xfrm>
          <a:prstGeom prst="straightConnector1">
            <a:avLst/>
          </a:prstGeom>
          <a:ln w="57150">
            <a:solidFill>
              <a:srgbClr val="8D15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F4712-628E-13EB-986E-435DA679232B}"/>
              </a:ext>
            </a:extLst>
          </p:cNvPr>
          <p:cNvSpPr txBox="1"/>
          <p:nvPr/>
        </p:nvSpPr>
        <p:spPr>
          <a:xfrm>
            <a:off x="4031152" y="2651562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97724A-3FA4-0072-1514-892AC4F5DC90}"/>
              </a:ext>
            </a:extLst>
          </p:cNvPr>
          <p:cNvSpPr txBox="1"/>
          <p:nvPr/>
        </p:nvSpPr>
        <p:spPr>
          <a:xfrm>
            <a:off x="5697392" y="753367"/>
            <a:ext cx="6096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Report, project video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6328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A63999-CCD8-F5F2-EE3E-573487E2A6FA}"/>
              </a:ext>
            </a:extLst>
          </p:cNvPr>
          <p:cNvSpPr txBox="1">
            <a:spLocks/>
          </p:cNvSpPr>
          <p:nvPr/>
        </p:nvSpPr>
        <p:spPr>
          <a:xfrm>
            <a:off x="6466771" y="3348518"/>
            <a:ext cx="5045744" cy="1116802"/>
          </a:xfrm>
          <a:prstGeom prst="rect">
            <a:avLst/>
          </a:prstGeom>
          <a:noFill/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A162B-D992-D2F3-567D-CFF05BE8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51" y="1727201"/>
            <a:ext cx="5963920" cy="4994274"/>
          </a:xfrm>
        </p:spPr>
        <p:txBody>
          <a:bodyPr>
            <a:normAutofit/>
          </a:bodyPr>
          <a:lstStyle/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Synthetic Facial Data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Controllable production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Accurate annotations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No ethical concerns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Other advantages</a:t>
            </a:r>
            <a:endParaRPr 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3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Demands for mobility</a:t>
            </a:r>
            <a:endParaRPr lang="en-US" sz="2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Lightweight: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Fast: run i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 real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AD347-FAC3-794B-CA15-CE84464B8394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70234D-0272-F7A7-F9F7-A94ECB8993DB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C65D2-02E2-60CE-BA82-26F071181612}"/>
              </a:ext>
            </a:extLst>
          </p:cNvPr>
          <p:cNvSpPr txBox="1">
            <a:spLocks/>
          </p:cNvSpPr>
          <p:nvPr/>
        </p:nvSpPr>
        <p:spPr>
          <a:xfrm>
            <a:off x="6344920" y="1747521"/>
            <a:ext cx="4942840" cy="4348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 a </a:t>
            </a:r>
            <a:r>
              <a:rPr lang="en-US" sz="2400" b="1" dirty="0">
                <a:solidFill>
                  <a:srgbClr val="A619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Facial landmarks model </a:t>
            </a:r>
            <a:r>
              <a:rPr 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that: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Trains on synthetic facial images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Evaluates on real facial images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Inference on consumer devices </a:t>
            </a:r>
          </a:p>
          <a:p>
            <a:pPr marL="571500" lvl="1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 real time, FPS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F4A368-ACED-8CB9-6335-D7A6B972DD08}"/>
              </a:ext>
            </a:extLst>
          </p:cNvPr>
          <p:cNvSpPr txBox="1">
            <a:spLocks/>
          </p:cNvSpPr>
          <p:nvPr/>
        </p:nvSpPr>
        <p:spPr>
          <a:xfrm>
            <a:off x="6466771" y="4978881"/>
            <a:ext cx="5045744" cy="1116802"/>
          </a:xfrm>
          <a:prstGeom prst="rect">
            <a:avLst/>
          </a:prstGeom>
          <a:noFill/>
          <a:ln w="57150" cap="flat" cmpd="sng" algn="ctr">
            <a:solidFill>
              <a:srgbClr val="8D1526"/>
            </a:solidFill>
            <a:prstDash val="sysDot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50B417-6921-9902-BB7D-E8386BE97A37}"/>
              </a:ext>
            </a:extLst>
          </p:cNvPr>
          <p:cNvCxnSpPr>
            <a:cxnSpLocks/>
          </p:cNvCxnSpPr>
          <p:nvPr/>
        </p:nvCxnSpPr>
        <p:spPr>
          <a:xfrm>
            <a:off x="5019040" y="3708400"/>
            <a:ext cx="1219200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93A5DA-666E-0CBB-074F-91224BCB01CC}"/>
              </a:ext>
            </a:extLst>
          </p:cNvPr>
          <p:cNvCxnSpPr>
            <a:cxnSpLocks/>
          </p:cNvCxnSpPr>
          <p:nvPr/>
        </p:nvCxnSpPr>
        <p:spPr>
          <a:xfrm>
            <a:off x="5019040" y="5242560"/>
            <a:ext cx="1219200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6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7DE7-1D75-440F-AB38-125E795FF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19" y="4838661"/>
            <a:ext cx="4544060" cy="1007429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indent="0" algn="ctr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H</a:t>
            </a: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uman facial images </a:t>
            </a:r>
          </a:p>
          <a:p>
            <a:pPr marL="0" marR="0" indent="0" algn="ctr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A61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without</a:t>
            </a: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depth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71FBD-02AD-892E-6D84-38A518BC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B382FA-1C36-E2B4-D87A-8720CF189EF0}"/>
              </a:ext>
            </a:extLst>
          </p:cNvPr>
          <p:cNvSpPr txBox="1">
            <a:spLocks/>
          </p:cNvSpPr>
          <p:nvPr/>
        </p:nvSpPr>
        <p:spPr>
          <a:xfrm>
            <a:off x="6809740" y="4838661"/>
            <a:ext cx="4544060" cy="10074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facial landmarks positions</a:t>
            </a:r>
            <a:endParaRPr 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A800E06-4742-0538-6EF5-AB81147B7C1A}"/>
              </a:ext>
            </a:extLst>
          </p:cNvPr>
          <p:cNvSpPr/>
          <p:nvPr/>
        </p:nvSpPr>
        <p:spPr>
          <a:xfrm>
            <a:off x="5676935" y="5035254"/>
            <a:ext cx="937156" cy="577156"/>
          </a:xfrm>
          <a:prstGeom prst="rightArrow">
            <a:avLst/>
          </a:prstGeom>
          <a:gradFill flip="none" rotWithShape="1">
            <a:gsLst>
              <a:gs pos="0">
                <a:srgbClr val="DAE3F3"/>
              </a:gs>
              <a:gs pos="100000">
                <a:srgbClr val="F8CBA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A38F5E9-81BE-96DA-2540-5FF82431C14D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 &amp; Outputs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0A7752-B82B-1EF4-9893-671587F91AE3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87E681-750E-36EB-4106-C4E92DB47317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2C6264A-032B-EC37-3D12-F11EC5BC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9" y="2070650"/>
            <a:ext cx="10178481" cy="24321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825262-14C1-A2A5-A218-0B7E4CE5F0F6}"/>
              </a:ext>
            </a:extLst>
          </p:cNvPr>
          <p:cNvSpPr txBox="1"/>
          <p:nvPr/>
        </p:nvSpPr>
        <p:spPr>
          <a:xfrm>
            <a:off x="370770" y="6465984"/>
            <a:ext cx="10642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Graph: Zhang et al. 2018. Joint Voxel and Coordinate Regression for Accurate 3D Facial Landmark Localization. </a:t>
            </a:r>
          </a:p>
        </p:txBody>
      </p:sp>
    </p:spTree>
    <p:extLst>
      <p:ext uri="{BB962C8B-B14F-4D97-AF65-F5344CB8AC3E}">
        <p14:creationId xmlns:p14="http://schemas.microsoft.com/office/powerpoint/2010/main" val="179613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193F11-1453-E02E-E15E-612EC74E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329" y="2342312"/>
            <a:ext cx="4971438" cy="31977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762000" y="2288337"/>
            <a:ext cx="6405492" cy="319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Expected final result: </a:t>
            </a:r>
            <a:r>
              <a:rPr lang="en-US" sz="2400" b="1" dirty="0">
                <a:solidFill>
                  <a:srgbClr val="8D15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Application on consumer devices (desktop demo)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akes human facial images cropped from video frames 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redicts and visualize 3D landmarks in real time at </a:t>
            </a:r>
            <a:r>
              <a:rPr lang="zh-CN" alt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 </a:t>
            </a:r>
            <a:r>
              <a:rPr lang="en-US" altLang="zh-CN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30 FPS</a:t>
            </a:r>
            <a:endParaRPr lang="en-US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Inputs &amp; Outputs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5A99E-BD62-F591-E548-3C58C7DB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69" y="2910788"/>
            <a:ext cx="1265387" cy="1374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82FF41-B10C-0673-4131-0D17FA95B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955" y="2910788"/>
            <a:ext cx="1380421" cy="1374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3B3F14-DBCC-2448-DBE3-299AED9C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568" y="2910788"/>
            <a:ext cx="1265387" cy="13741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9B5AC0-7EF8-1C40-83DF-F3FC5DF7036D}"/>
              </a:ext>
            </a:extLst>
          </p:cNvPr>
          <p:cNvSpPr txBox="1"/>
          <p:nvPr/>
        </p:nvSpPr>
        <p:spPr>
          <a:xfrm>
            <a:off x="8453580" y="5375763"/>
            <a:ext cx="240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Schematic </a:t>
            </a:r>
            <a:r>
              <a:rPr lang="en-US" altLang="zh-CN" dirty="0"/>
              <a:t>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4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AF4BB-9B7B-DAA6-5321-A2AC2A180A78}"/>
              </a:ext>
            </a:extLst>
          </p:cNvPr>
          <p:cNvSpPr txBox="1"/>
          <p:nvPr/>
        </p:nvSpPr>
        <p:spPr>
          <a:xfrm>
            <a:off x="838200" y="1733018"/>
            <a:ext cx="7594600" cy="4890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Train &amp; Validation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Face Synthetics dataset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100,000 Synthetic 2D human facial images with 70-point 2D landmarks positions</a:t>
            </a:r>
          </a:p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AFLW2000-3D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2000 Real-world 2D human facial images with image-level 68-point 3D facial landmarks annotations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44CC4A7-658C-45AE-ABEA-ED58B6BC1CC2}"/>
              </a:ext>
            </a:extLst>
          </p:cNvPr>
          <p:cNvSpPr txBox="1"/>
          <p:nvPr/>
        </p:nvSpPr>
        <p:spPr>
          <a:xfrm>
            <a:off x="2428240" y="4442857"/>
            <a:ext cx="5476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http://www.cbsr.ia.ac.cn/users/xiangyuzhu/projects/3DDFA/main.htm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D12AC9-2135-9CD1-1A9F-4584E80DDF21}"/>
              </a:ext>
            </a:extLst>
          </p:cNvPr>
          <p:cNvSpPr txBox="1"/>
          <p:nvPr/>
        </p:nvSpPr>
        <p:spPr>
          <a:xfrm>
            <a:off x="4287520" y="2262127"/>
            <a:ext cx="3616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https://github.com/microsoft/FaceSynthetics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96526C-EE6B-DF93-3DCB-951DD3DD1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58" y="1794792"/>
            <a:ext cx="2686342" cy="26480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803D40-2049-1752-DF08-8493FD283970}"/>
              </a:ext>
            </a:extLst>
          </p:cNvPr>
          <p:cNvSpPr txBox="1"/>
          <p:nvPr/>
        </p:nvSpPr>
        <p:spPr>
          <a:xfrm>
            <a:off x="9057640" y="4795230"/>
            <a:ext cx="2296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70-point: 2 extra points in the middle of L and R eye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CCE674-0F2C-C041-5194-25FA0B671835}"/>
              </a:ext>
            </a:extLst>
          </p:cNvPr>
          <p:cNvSpPr/>
          <p:nvPr/>
        </p:nvSpPr>
        <p:spPr>
          <a:xfrm>
            <a:off x="9961880" y="2897188"/>
            <a:ext cx="106680" cy="130492"/>
          </a:xfrm>
          <a:prstGeom prst="ellipse">
            <a:avLst/>
          </a:prstGeom>
          <a:solidFill>
            <a:srgbClr val="8D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19D421-0E94-98A6-612B-6C59A3B56BC1}"/>
              </a:ext>
            </a:extLst>
          </p:cNvPr>
          <p:cNvSpPr/>
          <p:nvPr/>
        </p:nvSpPr>
        <p:spPr>
          <a:xfrm>
            <a:off x="10784840" y="2856548"/>
            <a:ext cx="106680" cy="130492"/>
          </a:xfrm>
          <a:prstGeom prst="ellipse">
            <a:avLst/>
          </a:prstGeom>
          <a:solidFill>
            <a:srgbClr val="8D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2154472"/>
            <a:ext cx="2727718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3740744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2154472"/>
            <a:ext cx="2801256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landmark locations)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9238" y="2974299"/>
            <a:ext cx="1300479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16699" y="3740140"/>
            <a:ext cx="577301" cy="604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578819" y="2974299"/>
            <a:ext cx="1774981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 flipV="1">
            <a:off x="9156580" y="3740742"/>
            <a:ext cx="422239" cy="2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6417-F5AC-8DBB-AA0C-0954AC24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C1829C-820E-2014-26E9-6C1447F52D81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Progress so far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894B80-401A-6AFB-19C9-2298E983E1B7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B3E803-FE3A-CAB6-4797-03AC054A63B8}"/>
              </a:ext>
            </a:extLst>
          </p:cNvPr>
          <p:cNvSpPr txBox="1"/>
          <p:nvPr/>
        </p:nvSpPr>
        <p:spPr>
          <a:xfrm>
            <a:off x="838200" y="1733018"/>
            <a:ext cx="10718800" cy="4069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Facial detection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Implemented classic facial detection using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dlib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Implemented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BlazeFace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using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Implemented facial prediction using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dlib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pre-trained landmarks model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Developed a demo framework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Reproduced the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residual network, training it with synthetic data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73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C4F1-073D-4939-DDF5-927A3625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7A321-101A-4A33-BE71-766CCCDDC9A6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8F9C7E-66D4-9D55-69DE-1CD3B23CC890}"/>
              </a:ext>
            </a:extLst>
          </p:cNvPr>
          <p:cNvSpPr txBox="1">
            <a:spLocks/>
          </p:cNvSpPr>
          <p:nvPr/>
        </p:nvSpPr>
        <p:spPr>
          <a:xfrm>
            <a:off x="838200" y="2838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Pipeline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6CCF34-A66F-3C3C-BC1C-B2663AA3354B}"/>
              </a:ext>
            </a:extLst>
          </p:cNvPr>
          <p:cNvCxnSpPr>
            <a:cxnSpLocks/>
          </p:cNvCxnSpPr>
          <p:nvPr/>
        </p:nvCxnSpPr>
        <p:spPr>
          <a:xfrm>
            <a:off x="762000" y="1510665"/>
            <a:ext cx="7345680" cy="0"/>
          </a:xfrm>
          <a:prstGeom prst="line">
            <a:avLst/>
          </a:prstGeom>
          <a:ln w="76200">
            <a:solidFill>
              <a:srgbClr val="A6192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4A1AD3-C773-7747-7000-66859E64F6B0}"/>
              </a:ext>
            </a:extLst>
          </p:cNvPr>
          <p:cNvCxnSpPr>
            <a:cxnSpLocks/>
          </p:cNvCxnSpPr>
          <p:nvPr/>
        </p:nvCxnSpPr>
        <p:spPr>
          <a:xfrm>
            <a:off x="6466771" y="1530985"/>
            <a:ext cx="4820989" cy="0"/>
          </a:xfrm>
          <a:prstGeom prst="line">
            <a:avLst/>
          </a:prstGeom>
          <a:ln>
            <a:solidFill>
              <a:srgbClr val="A619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1FB452C-CA9C-3F93-B154-AE94BCF6BD6C}"/>
              </a:ext>
            </a:extLst>
          </p:cNvPr>
          <p:cNvSpPr txBox="1">
            <a:spLocks/>
          </p:cNvSpPr>
          <p:nvPr/>
        </p:nvSpPr>
        <p:spPr>
          <a:xfrm>
            <a:off x="2794000" y="2154472"/>
            <a:ext cx="2727718" cy="3172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 cap="flat" cmpd="sng" algn="ctr">
            <a:solidFill>
              <a:schemeClr val="accent1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Face Detection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accurate face crop)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C63424-CCC7-22ED-DAD8-9080C7C6361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5521718" y="3740744"/>
            <a:ext cx="833606" cy="0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D0AA9BD-1BC4-E131-2090-53791431B751}"/>
              </a:ext>
            </a:extLst>
          </p:cNvPr>
          <p:cNvSpPr txBox="1">
            <a:spLocks/>
          </p:cNvSpPr>
          <p:nvPr/>
        </p:nvSpPr>
        <p:spPr>
          <a:xfrm>
            <a:off x="6355324" y="2154472"/>
            <a:ext cx="2801256" cy="3172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Landmarks Prediction Module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(Obtain landmark locations)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124D5C1-5273-C383-2319-5D617580DEFD}"/>
              </a:ext>
            </a:extLst>
          </p:cNvPr>
          <p:cNvSpPr txBox="1"/>
          <p:nvPr/>
        </p:nvSpPr>
        <p:spPr>
          <a:xfrm>
            <a:off x="640080" y="6251605"/>
            <a:ext cx="6614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Ref: </a:t>
            </a:r>
            <a:r>
              <a:rPr lang="en-US" sz="1200" dirty="0">
                <a:hlinkClick r:id="rId2"/>
              </a:rPr>
              <a:t>https://arxiv.org/pdf/1801.09242.pdf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https://google.github.io/mediapipe/solutions/face_mesh.html</a:t>
            </a:r>
            <a:endParaRPr lang="en-US" sz="1200" dirty="0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A348D212-8C9A-3AF6-BCFF-2E9BE0230CD3}"/>
              </a:ext>
            </a:extLst>
          </p:cNvPr>
          <p:cNvSpPr txBox="1">
            <a:spLocks/>
          </p:cNvSpPr>
          <p:nvPr/>
        </p:nvSpPr>
        <p:spPr>
          <a:xfrm>
            <a:off x="919238" y="2974299"/>
            <a:ext cx="1300479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2D image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C7AF29-5BAB-BCEB-D3A6-11E60EDE240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16699" y="3740140"/>
            <a:ext cx="577301" cy="604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09479D0C-5822-316F-977C-5C1026DA55ED}"/>
              </a:ext>
            </a:extLst>
          </p:cNvPr>
          <p:cNvSpPr txBox="1">
            <a:spLocks/>
          </p:cNvSpPr>
          <p:nvPr/>
        </p:nvSpPr>
        <p:spPr>
          <a:xfrm>
            <a:off x="9578819" y="2974299"/>
            <a:ext cx="1774981" cy="1532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rgbClr val="A6192E"/>
            </a:solidFill>
            <a:prstDash val="solid"/>
            <a:miter lim="800000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 coordinates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245516-8635-4510-A178-B8CA1D042832}"/>
              </a:ext>
            </a:extLst>
          </p:cNvPr>
          <p:cNvCxnSpPr>
            <a:cxnSpLocks/>
            <a:stCxn id="17" idx="3"/>
            <a:endCxn id="128" idx="1"/>
          </p:cNvCxnSpPr>
          <p:nvPr/>
        </p:nvCxnSpPr>
        <p:spPr>
          <a:xfrm flipV="1">
            <a:off x="9156580" y="3740742"/>
            <a:ext cx="422239" cy="2"/>
          </a:xfrm>
          <a:prstGeom prst="straightConnector1">
            <a:avLst/>
          </a:prstGeom>
          <a:ln w="57150">
            <a:solidFill>
              <a:srgbClr val="A619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3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1016</Words>
  <Application>Microsoft Office PowerPoint</Application>
  <PresentationFormat>Widescreen</PresentationFormat>
  <Paragraphs>217</Paragraphs>
  <Slides>22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Microsoft YaHei</vt:lpstr>
      <vt:lpstr>Arial</vt:lpstr>
      <vt:lpstr>Calibri</vt:lpstr>
      <vt:lpstr>Calibri Light</vt:lpstr>
      <vt:lpstr>Lato</vt:lpstr>
      <vt:lpstr>Wingdings</vt:lpstr>
      <vt:lpstr>Office Theme</vt:lpstr>
      <vt:lpstr>Facial Landmarks Detection with Synthetic Dataset</vt:lpstr>
      <vt:lpstr>Background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Landmarks Detection with Synthetic Dataset</dc:title>
  <dc:creator>Hu Chaoyi</dc:creator>
  <cp:lastModifiedBy>Hu Chaoyi</cp:lastModifiedBy>
  <cp:revision>123</cp:revision>
  <dcterms:created xsi:type="dcterms:W3CDTF">2022-11-14T07:31:09Z</dcterms:created>
  <dcterms:modified xsi:type="dcterms:W3CDTF">2022-11-14T17:21:45Z</dcterms:modified>
</cp:coreProperties>
</file>